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99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0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57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7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95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9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03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1D55E-FD30-44D6-9290-8FCA9FAB1A11}" type="datetimeFigureOut">
              <a:rPr lang="en-GB" smtClean="0"/>
              <a:t>07/07/15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7A546-541F-4095-A578-DA0B90F91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Economic Growth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19 IB Economics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69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914" y="377072"/>
            <a:ext cx="402524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Economic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is probably the most important objective of government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helps to achieve the other two that we have already discussed (low unemployment and low &amp; stable inflation)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Growth is measured in real GDP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Remember that real means adjusted for inflation (inflation removed)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Nominal GDP includes inflation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Rates of growth will vary over time and from country to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Emerging economies like China and India have seen rapid and volatile economic growth over the last 3 decades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616" y="2312792"/>
            <a:ext cx="4181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75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982" y="754194"/>
            <a:ext cx="41148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110" y="207390"/>
            <a:ext cx="4633323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Using diagrams to illustrate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can be argued that demand side factors can bring about short term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can show this with both the AD/AS diagram and the PPB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the first diagram we can see that there is spare capacity or a deflationary gap (we could use a </a:t>
            </a:r>
            <a:r>
              <a:rPr lang="en-US" sz="2000" dirty="0" err="1" smtClean="0"/>
              <a:t>Keynsian</a:t>
            </a:r>
            <a:r>
              <a:rPr lang="en-US" sz="2000" dirty="0" smtClean="0"/>
              <a:t> diagram for this too)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There are resources that are not being used or used inefficiently as seen by point </a:t>
            </a:r>
            <a:r>
              <a:rPr lang="en-US" sz="2000" b="1" dirty="0" smtClean="0">
                <a:solidFill>
                  <a:srgbClr val="7030A0"/>
                </a:solidFill>
              </a:rPr>
              <a:t>a</a:t>
            </a:r>
            <a:r>
              <a:rPr lang="en-US" sz="2000" dirty="0" smtClean="0"/>
              <a:t> inside the PPB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AD is increased from AD1 to AD2 there is no more output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More resources are being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move from point </a:t>
            </a:r>
            <a:r>
              <a:rPr lang="en-US" sz="2000" b="1" dirty="0" smtClean="0">
                <a:solidFill>
                  <a:srgbClr val="7030A0"/>
                </a:solidFill>
              </a:rPr>
              <a:t>a</a:t>
            </a:r>
            <a:r>
              <a:rPr lang="en-US" sz="2000" dirty="0" smtClean="0"/>
              <a:t> to </a:t>
            </a:r>
            <a:r>
              <a:rPr lang="en-US" sz="2000" b="1" dirty="0" smtClean="0">
                <a:solidFill>
                  <a:srgbClr val="7030A0"/>
                </a:solidFill>
              </a:rPr>
              <a:t>b</a:t>
            </a:r>
            <a:r>
              <a:rPr lang="en-US" sz="2000" dirty="0" smtClean="0"/>
              <a:t> on the PPB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Notice that </a:t>
            </a:r>
            <a:r>
              <a:rPr lang="en-US" sz="2000" b="1" dirty="0" smtClean="0">
                <a:solidFill>
                  <a:srgbClr val="7030A0"/>
                </a:solidFill>
              </a:rPr>
              <a:t>b</a:t>
            </a:r>
            <a:r>
              <a:rPr lang="en-US" sz="2000" dirty="0" smtClean="0"/>
              <a:t> is not on the PPB because it is not really possible to use all resources (natural unemployment)</a:t>
            </a:r>
            <a:endParaRPr lang="en-GB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982" y="4048864"/>
            <a:ext cx="41148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>
            <a:off x="6843860" y="3412503"/>
            <a:ext cx="377072" cy="44306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888736" y="207390"/>
            <a:ext cx="252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Short term growth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4600" y="3024106"/>
            <a:ext cx="41148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955" y="763810"/>
            <a:ext cx="20002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110" y="207390"/>
            <a:ext cx="463332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Using diagrams to illustrate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These diagrams illustrate long term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is created through supply side factors/policies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Remember that this is anything that improves the quantity or quality of factors of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kind of growth can avoid inflationary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use the shift of the PPB as an alternative (or to complement) the shift of the LRAS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888736" y="207390"/>
            <a:ext cx="252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Long term growth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07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2230" y="1166146"/>
            <a:ext cx="20002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110" y="207390"/>
            <a:ext cx="5831546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Consequences of economic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Remember that the word ‘consequences’ means both positive and ‘negative’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are both positive and negative consequences of economic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Positive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Long term growth can lower inflation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 increase in national income means GDP per capita increases which should increase in </a:t>
            </a:r>
            <a:r>
              <a:rPr lang="en-US" b="1" dirty="0" smtClean="0"/>
              <a:t>material</a:t>
            </a:r>
            <a:r>
              <a:rPr lang="en-US" dirty="0" smtClean="0"/>
              <a:t> living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Growth can contribute to leaps in technology making life easier and more pleasurable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income means higher taxes which, with redistribution, can lead to less inequality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growth leads to more trade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imports (more choice)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Increased productivity leads to higher levels of exports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As national income rises so does levels of education and human capital and with it demands for freedom and democracy – increases the moral </a:t>
            </a:r>
            <a:r>
              <a:rPr lang="en-US" dirty="0" err="1" smtClean="0"/>
              <a:t>fibre</a:t>
            </a:r>
            <a:r>
              <a:rPr lang="en-US" dirty="0" smtClean="0"/>
              <a:t> of a society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835" y="3386137"/>
            <a:ext cx="24860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1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109" y="207390"/>
            <a:ext cx="8776355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Consequences of economic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Negative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 increase in income does not necessarily lead to an increase in happiness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income may come because leisure time has been sacrificed and personal relationships have been neglected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might be that as people earn more they buy more and never satisfy their wants – the greater the material wants the less people are happy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economies grow they move from primary to secondary to tertiary sectors which can lead to structural unemployment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can lead to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is also the effect on the environment and the negative externalities of production that arise from producing higher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Producing higher output may lead to more depletion of non-renewable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Economic growth may come at the expense of sustainable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extent to which this may happen is diminished by the fact that more educated citizens will demand policies and develop technologies that will promote sustainability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810" y="4812678"/>
            <a:ext cx="4062952" cy="228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3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109" y="207390"/>
            <a:ext cx="87386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HL bit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paper 3 you may be asked to calculate the rate of economic growth from a set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formula is 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B050"/>
                </a:solidFill>
              </a:rPr>
              <a:t>Growth rate = ((real GDP in year 2 – Real GDP in year 1) / Real GDP in year 1) x 100</a:t>
            </a:r>
          </a:p>
          <a:p>
            <a:r>
              <a:rPr lang="en-US" dirty="0" smtClean="0"/>
              <a:t>(New – Old / Old) x 100</a:t>
            </a:r>
          </a:p>
          <a:p>
            <a:endParaRPr lang="en-US" dirty="0"/>
          </a:p>
          <a:p>
            <a:r>
              <a:rPr lang="en-US" dirty="0" smtClean="0"/>
              <a:t>Work out the growth rates for these numbers</a:t>
            </a:r>
          </a:p>
          <a:p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97535"/>
              </p:ext>
            </p:extLst>
          </p:nvPr>
        </p:nvGraphicFramePr>
        <p:xfrm>
          <a:off x="1250623" y="2895862"/>
          <a:ext cx="271806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18"/>
                <a:gridCol w="938565"/>
                <a:gridCol w="11164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GDP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1283033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1311260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1318054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1285604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4524" y="5081047"/>
            <a:ext cx="6636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= 1311260—1283033/1283033 = 2.2%</a:t>
            </a:r>
          </a:p>
          <a:p>
            <a:r>
              <a:rPr lang="en-US" dirty="0" smtClean="0"/>
              <a:t>B = 1318054-1311260/1311260 = 0.52%</a:t>
            </a:r>
          </a:p>
          <a:p>
            <a:r>
              <a:rPr lang="en-US" dirty="0" smtClean="0"/>
              <a:t>C = 1285604 – 1318054/1318054 = -2.46%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01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75A14129-EE93-4AB5-AF01-A68842A292EA}" vid="{8C84899B-FEDB-472A-9173-FA931E94AE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331</TotalTime>
  <Words>684</Words>
  <Application>Microsoft Macintosh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Economic Growth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 Christopher's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Growth</dc:title>
  <dc:creator>Julia Peters</dc:creator>
  <cp:lastModifiedBy>Julia</cp:lastModifiedBy>
  <cp:revision>9</cp:revision>
  <dcterms:created xsi:type="dcterms:W3CDTF">2015-05-28T05:21:26Z</dcterms:created>
  <dcterms:modified xsi:type="dcterms:W3CDTF">2015-07-07T10:52:14Z</dcterms:modified>
</cp:coreProperties>
</file>